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E23BDE9-30DC-4D2A-88B1-8C61B65ACAB8}">
  <a:tblStyle styleId="{9E23BDE9-30DC-4D2A-88B1-8C61B65ACA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073ecc2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073ecc2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073ecc2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073ecc2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2073ecc2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2073ecc2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073ecc2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073ecc2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2073ecc2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2073ecc2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2073ecc2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2073ecc2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2073ecc2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2073ecc2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2073ecc2e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2073ecc2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2073ecc2e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2073ecc2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2073ecc2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2073ecc2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073ecc2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073ecc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2073ecc2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2073ecc2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2073ecc2e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2073ecc2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2073ecc2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2073ecc2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2073ecc2e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2073ecc2e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498fe29b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498fe29b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2073ecc2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2073ecc2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2073ecc2e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2073ecc2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2073ecc2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2073ecc2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2073ecc2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2073ecc2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2073ecc2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2073ecc2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2073ecc2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2073ecc2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2073ecc2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2073ecc2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2073ecc2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2073ecc2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2073ecc2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2073ecc2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1" Type="http://schemas.openxmlformats.org/officeDocument/2006/relationships/image" Target="../media/image30.png"/><Relationship Id="rId10" Type="http://schemas.openxmlformats.org/officeDocument/2006/relationships/image" Target="../media/image20.png"/><Relationship Id="rId12" Type="http://schemas.openxmlformats.org/officeDocument/2006/relationships/image" Target="../media/image12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0.png"/><Relationship Id="rId13" Type="http://schemas.openxmlformats.org/officeDocument/2006/relationships/image" Target="../media/image17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1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1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13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043401" y="1142000"/>
            <a:ext cx="7057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 Of Decentralized Exchange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43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 Schmidt | me@tomhschmidt.com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exchange operations performed on-chain, thus open to all people and assets.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Custom blockchains (BitShares, Waves) built to handle throughput required.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Lack of native tokens means assets created through central custody or synthetics.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825" y="1391750"/>
            <a:ext cx="4267201" cy="262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23"/>
          <p:cNvCxnSpPr/>
          <p:nvPr/>
        </p:nvCxnSpPr>
        <p:spPr>
          <a:xfrm flipH="1">
            <a:off x="351400" y="443275"/>
            <a:ext cx="7800" cy="4287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63" y="123050"/>
            <a:ext cx="1223274" cy="57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3"/>
          <p:cNvCxnSpPr/>
          <p:nvPr/>
        </p:nvCxnSpPr>
        <p:spPr>
          <a:xfrm flipH="1">
            <a:off x="2134425" y="787200"/>
            <a:ext cx="1832100" cy="49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3"/>
          <p:cNvCxnSpPr/>
          <p:nvPr/>
        </p:nvCxnSpPr>
        <p:spPr>
          <a:xfrm>
            <a:off x="4999950" y="787200"/>
            <a:ext cx="1832100" cy="49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3"/>
          <p:cNvCxnSpPr/>
          <p:nvPr/>
        </p:nvCxnSpPr>
        <p:spPr>
          <a:xfrm>
            <a:off x="4487450" y="811500"/>
            <a:ext cx="0" cy="197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" name="Google Shape;138;p23"/>
          <p:cNvPicPr preferRelativeResize="0"/>
          <p:nvPr/>
        </p:nvPicPr>
        <p:blipFill rotWithShape="1">
          <a:blip r:embed="rId4">
            <a:alphaModFix/>
          </a:blip>
          <a:srcRect b="0" l="22788" r="20791" t="0"/>
          <a:stretch/>
        </p:blipFill>
        <p:spPr>
          <a:xfrm>
            <a:off x="858100" y="1392650"/>
            <a:ext cx="649885" cy="5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625" y="1541022"/>
            <a:ext cx="807975" cy="27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1184125" y="96472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HTLC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6871" y="1403200"/>
            <a:ext cx="575926" cy="57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9750" y="1366234"/>
            <a:ext cx="649875" cy="6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4029038" y="964725"/>
            <a:ext cx="908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Native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8">
            <a:alphaModFix/>
          </a:blip>
          <a:srcRect b="30687" l="0" r="0" t="28231"/>
          <a:stretch/>
        </p:blipFill>
        <p:spPr>
          <a:xfrm>
            <a:off x="6052550" y="1514257"/>
            <a:ext cx="1105350" cy="45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9">
            <a:alphaModFix/>
          </a:blip>
          <a:srcRect b="31155" l="13800" r="11966" t="23082"/>
          <a:stretch/>
        </p:blipFill>
        <p:spPr>
          <a:xfrm>
            <a:off x="7324500" y="1514050"/>
            <a:ext cx="1105351" cy="4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6895425" y="1008900"/>
            <a:ext cx="1916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Ring Exchange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10">
            <a:alphaModFix/>
          </a:blip>
          <a:srcRect b="9829" l="26948" r="24962" t="11156"/>
          <a:stretch/>
        </p:blipFill>
        <p:spPr>
          <a:xfrm>
            <a:off x="516500" y="3301775"/>
            <a:ext cx="575925" cy="49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11">
            <a:alphaModFix/>
          </a:blip>
          <a:srcRect b="37108" l="0" r="0" t="16318"/>
          <a:stretch/>
        </p:blipFill>
        <p:spPr>
          <a:xfrm>
            <a:off x="516500" y="3873349"/>
            <a:ext cx="1991075" cy="5223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3"/>
          <p:cNvCxnSpPr/>
          <p:nvPr/>
        </p:nvCxnSpPr>
        <p:spPr>
          <a:xfrm>
            <a:off x="1161675" y="2422725"/>
            <a:ext cx="6000" cy="778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0" name="Google Shape;150;p23"/>
          <p:cNvPicPr preferRelativeResize="0"/>
          <p:nvPr/>
        </p:nvPicPr>
        <p:blipFill rotWithShape="1">
          <a:blip r:embed="rId12">
            <a:alphaModFix/>
          </a:blip>
          <a:srcRect b="21710" l="9130" r="10850" t="25618"/>
          <a:stretch/>
        </p:blipFill>
        <p:spPr>
          <a:xfrm>
            <a:off x="1131100" y="3304763"/>
            <a:ext cx="1376486" cy="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102150" y="5052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2011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102150" y="473057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Now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24"/>
          <p:cNvCxnSpPr/>
          <p:nvPr/>
        </p:nvCxnSpPr>
        <p:spPr>
          <a:xfrm flipH="1">
            <a:off x="351400" y="443275"/>
            <a:ext cx="7800" cy="4287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63" y="123050"/>
            <a:ext cx="1223274" cy="57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4"/>
          <p:cNvCxnSpPr/>
          <p:nvPr/>
        </p:nvCxnSpPr>
        <p:spPr>
          <a:xfrm flipH="1">
            <a:off x="2134425" y="787200"/>
            <a:ext cx="1832100" cy="49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4"/>
          <p:cNvCxnSpPr/>
          <p:nvPr/>
        </p:nvCxnSpPr>
        <p:spPr>
          <a:xfrm>
            <a:off x="4999950" y="787200"/>
            <a:ext cx="1832100" cy="49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4"/>
          <p:cNvCxnSpPr/>
          <p:nvPr/>
        </p:nvCxnSpPr>
        <p:spPr>
          <a:xfrm>
            <a:off x="4487450" y="811500"/>
            <a:ext cx="0" cy="197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b="0" l="22788" r="20791" t="0"/>
          <a:stretch/>
        </p:blipFill>
        <p:spPr>
          <a:xfrm>
            <a:off x="858100" y="1392650"/>
            <a:ext cx="649885" cy="5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625" y="1541022"/>
            <a:ext cx="807975" cy="27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1184125" y="96472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HTLC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6871" y="1403200"/>
            <a:ext cx="575926" cy="57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9750" y="1366234"/>
            <a:ext cx="649875" cy="6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4029038" y="964725"/>
            <a:ext cx="908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Native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8">
            <a:alphaModFix/>
          </a:blip>
          <a:srcRect b="30687" l="0" r="0" t="28231"/>
          <a:stretch/>
        </p:blipFill>
        <p:spPr>
          <a:xfrm>
            <a:off x="6052550" y="1514257"/>
            <a:ext cx="1105350" cy="45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9">
            <a:alphaModFix/>
          </a:blip>
          <a:srcRect b="31155" l="13800" r="11966" t="23082"/>
          <a:stretch/>
        </p:blipFill>
        <p:spPr>
          <a:xfrm>
            <a:off x="7324500" y="1514050"/>
            <a:ext cx="1105351" cy="4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6895425" y="1008900"/>
            <a:ext cx="1916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Ring Exchange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10">
            <a:alphaModFix/>
          </a:blip>
          <a:srcRect b="9829" l="26948" r="24962" t="11156"/>
          <a:stretch/>
        </p:blipFill>
        <p:spPr>
          <a:xfrm>
            <a:off x="516500" y="3301775"/>
            <a:ext cx="575925" cy="49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11">
            <a:alphaModFix/>
          </a:blip>
          <a:srcRect b="37108" l="0" r="0" t="16318"/>
          <a:stretch/>
        </p:blipFill>
        <p:spPr>
          <a:xfrm>
            <a:off x="516500" y="3873349"/>
            <a:ext cx="1991075" cy="5223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4"/>
          <p:cNvCxnSpPr/>
          <p:nvPr/>
        </p:nvCxnSpPr>
        <p:spPr>
          <a:xfrm>
            <a:off x="1161675" y="2422725"/>
            <a:ext cx="6000" cy="778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4" name="Google Shape;174;p24"/>
          <p:cNvPicPr preferRelativeResize="0"/>
          <p:nvPr/>
        </p:nvPicPr>
        <p:blipFill rotWithShape="1">
          <a:blip r:embed="rId12">
            <a:alphaModFix/>
          </a:blip>
          <a:srcRect b="21710" l="9130" r="10850" t="25618"/>
          <a:stretch/>
        </p:blipFill>
        <p:spPr>
          <a:xfrm>
            <a:off x="1131100" y="3304763"/>
            <a:ext cx="1376486" cy="49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4"/>
          <p:cNvCxnSpPr/>
          <p:nvPr/>
        </p:nvCxnSpPr>
        <p:spPr>
          <a:xfrm>
            <a:off x="4999950" y="2104325"/>
            <a:ext cx="410700" cy="410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4"/>
          <p:cNvCxnSpPr/>
          <p:nvPr/>
        </p:nvCxnSpPr>
        <p:spPr>
          <a:xfrm>
            <a:off x="4369750" y="2182350"/>
            <a:ext cx="1800" cy="446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4"/>
          <p:cNvSpPr txBox="1"/>
          <p:nvPr/>
        </p:nvSpPr>
        <p:spPr>
          <a:xfrm>
            <a:off x="3699925" y="2643975"/>
            <a:ext cx="12231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On-Chain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5183625" y="2643975"/>
            <a:ext cx="1335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Off-Chain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86540" y="3084550"/>
            <a:ext cx="649875" cy="6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14">
            <a:alphaModFix/>
          </a:blip>
          <a:srcRect b="11536" l="9697" r="11969" t="8514"/>
          <a:stretch/>
        </p:blipFill>
        <p:spPr>
          <a:xfrm>
            <a:off x="5342200" y="3084550"/>
            <a:ext cx="956080" cy="6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102150" y="5052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2011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02150" y="473057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Now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OasisDEX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Completely on-chain orderbook built by Maker to ensure liquidity for DAI and MKR.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Removed MKR in early 2019 and transitioned to eth2dai. Old contracts still live!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Ensures censorship-resistance at cost of additional gas.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Largest Ethereum DEX by $ volume (!)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550" y="1017726"/>
            <a:ext cx="3882100" cy="33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EtherDelta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Pioneered off-chain relay, on-chain settlement. Provided much needed performance without custody tradeoff.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Need a centralized orderbook operator, but custody risk is gone.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Regulatory status unfavorable. Need to separate software from software operator, especially when matching / filling orders. 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500" y="905700"/>
            <a:ext cx="3103825" cy="390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27"/>
          <p:cNvCxnSpPr/>
          <p:nvPr/>
        </p:nvCxnSpPr>
        <p:spPr>
          <a:xfrm flipH="1">
            <a:off x="351400" y="443275"/>
            <a:ext cx="7800" cy="4287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871" y="730650"/>
            <a:ext cx="575926" cy="57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750" y="693684"/>
            <a:ext cx="649875" cy="6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4029038" y="292175"/>
            <a:ext cx="908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Native</a:t>
            </a:r>
            <a:endParaRPr b="1" sz="1800">
              <a:solidFill>
                <a:srgbClr val="FFFFFF"/>
              </a:solidFill>
            </a:endParaRPr>
          </a:p>
        </p:txBody>
      </p:sp>
      <p:cxnSp>
        <p:nvCxnSpPr>
          <p:cNvPr id="205" name="Google Shape;205;p27"/>
          <p:cNvCxnSpPr/>
          <p:nvPr/>
        </p:nvCxnSpPr>
        <p:spPr>
          <a:xfrm flipH="1">
            <a:off x="3286450" y="1412875"/>
            <a:ext cx="938100" cy="390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7"/>
          <p:cNvSpPr txBox="1"/>
          <p:nvPr/>
        </p:nvSpPr>
        <p:spPr>
          <a:xfrm>
            <a:off x="2063350" y="1553525"/>
            <a:ext cx="12231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On-Chain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5397625" y="1553525"/>
            <a:ext cx="1335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Off-Chain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9965" y="1994100"/>
            <a:ext cx="649875" cy="6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6">
            <a:alphaModFix/>
          </a:blip>
          <a:srcRect b="11536" l="9697" r="11969" t="8514"/>
          <a:stretch/>
        </p:blipFill>
        <p:spPr>
          <a:xfrm>
            <a:off x="5556200" y="1994100"/>
            <a:ext cx="956080" cy="64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7"/>
          <p:cNvCxnSpPr/>
          <p:nvPr/>
        </p:nvCxnSpPr>
        <p:spPr>
          <a:xfrm>
            <a:off x="4419750" y="1408750"/>
            <a:ext cx="938100" cy="390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7"/>
          <p:cNvSpPr txBox="1"/>
          <p:nvPr/>
        </p:nvSpPr>
        <p:spPr>
          <a:xfrm>
            <a:off x="1393112" y="3155175"/>
            <a:ext cx="733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AMM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2838587" y="3155175"/>
            <a:ext cx="1414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Orderbook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7">
            <a:alphaModFix/>
          </a:blip>
          <a:srcRect b="30623" l="9166" r="7277" t="30231"/>
          <a:stretch/>
        </p:blipFill>
        <p:spPr>
          <a:xfrm>
            <a:off x="1250000" y="3565125"/>
            <a:ext cx="1019702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8">
            <a:alphaModFix/>
          </a:blip>
          <a:srcRect b="21928" l="0" r="0" t="19765"/>
          <a:stretch/>
        </p:blipFill>
        <p:spPr>
          <a:xfrm>
            <a:off x="3127771" y="3565125"/>
            <a:ext cx="835800" cy="48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7"/>
          <p:cNvCxnSpPr/>
          <p:nvPr/>
        </p:nvCxnSpPr>
        <p:spPr>
          <a:xfrm>
            <a:off x="1759850" y="3956475"/>
            <a:ext cx="0" cy="365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6" name="Google Shape;21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6187" y="4395525"/>
            <a:ext cx="487325" cy="4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4704450" y="3033550"/>
            <a:ext cx="1527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Verticalized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6608012" y="3033538"/>
            <a:ext cx="1414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Platform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10">
            <a:alphaModFix/>
          </a:blip>
          <a:srcRect b="24780" l="0" r="0" t="23465"/>
          <a:stretch/>
        </p:blipFill>
        <p:spPr>
          <a:xfrm>
            <a:off x="4821650" y="3491478"/>
            <a:ext cx="1254015" cy="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11">
            <a:alphaModFix/>
          </a:blip>
          <a:srcRect b="26267" l="20233" r="23793" t="33408"/>
          <a:stretch/>
        </p:blipFill>
        <p:spPr>
          <a:xfrm>
            <a:off x="4821650" y="3882823"/>
            <a:ext cx="1254025" cy="38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2850" y="3621163"/>
            <a:ext cx="908400" cy="5113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7"/>
          <p:cNvCxnSpPr/>
          <p:nvPr/>
        </p:nvCxnSpPr>
        <p:spPr>
          <a:xfrm flipH="1">
            <a:off x="2063350" y="2825475"/>
            <a:ext cx="329700" cy="329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7"/>
          <p:cNvCxnSpPr/>
          <p:nvPr/>
        </p:nvCxnSpPr>
        <p:spPr>
          <a:xfrm>
            <a:off x="2838575" y="2825475"/>
            <a:ext cx="329700" cy="329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7"/>
          <p:cNvCxnSpPr/>
          <p:nvPr/>
        </p:nvCxnSpPr>
        <p:spPr>
          <a:xfrm>
            <a:off x="6512275" y="2756225"/>
            <a:ext cx="329700" cy="329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7"/>
          <p:cNvCxnSpPr/>
          <p:nvPr/>
        </p:nvCxnSpPr>
        <p:spPr>
          <a:xfrm flipH="1">
            <a:off x="5587050" y="2756225"/>
            <a:ext cx="329700" cy="329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7"/>
          <p:cNvSpPr txBox="1"/>
          <p:nvPr/>
        </p:nvSpPr>
        <p:spPr>
          <a:xfrm>
            <a:off x="102150" y="5052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2014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102150" y="473057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Now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Off-chain Relay, On-Chain Settlement</a:t>
            </a:r>
            <a:endParaRPr/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what made EtherDelta great, and double down on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different permutations (open orderbook, quote providing, matching, etc.) for different needs. Also allows great flexibility on pricing, order structure,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Still has centralization risk. Requires market makers to provide liquidity.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000" y="1227476"/>
            <a:ext cx="3007725" cy="34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Off-chain Relay, On-Chain Settlement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 is a platform for building decentralized exchanges, but does not operate an orderbook or UI.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DDEX and AirSwap have similar models, but more vertically-integrated.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5578100" y="2618550"/>
            <a:ext cx="1062600" cy="804600"/>
          </a:xfrm>
          <a:prstGeom prst="rect">
            <a:avLst/>
          </a:prstGeom>
          <a:noFill/>
          <a:ln cap="flat" cmpd="sng" w="28575">
            <a:solidFill>
              <a:srgbClr val="0096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275" y="2590726"/>
            <a:ext cx="860250" cy="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/>
          <p:nvPr/>
        </p:nvSpPr>
        <p:spPr>
          <a:xfrm>
            <a:off x="5578100" y="1692525"/>
            <a:ext cx="1062600" cy="804600"/>
          </a:xfrm>
          <a:prstGeom prst="rect">
            <a:avLst/>
          </a:prstGeom>
          <a:noFill/>
          <a:ln cap="flat" cmpd="sng" w="28575">
            <a:solidFill>
              <a:srgbClr val="0096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200" y="1778603"/>
            <a:ext cx="632400" cy="63242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4572000" y="2822250"/>
            <a:ext cx="9078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Protocol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4621150" y="1896225"/>
            <a:ext cx="9078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App / UI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7454175" y="1692525"/>
            <a:ext cx="1062600" cy="1730700"/>
          </a:xfrm>
          <a:prstGeom prst="rect">
            <a:avLst/>
          </a:prstGeom>
          <a:noFill/>
          <a:ln cap="flat" cmpd="sng" w="28575">
            <a:solidFill>
              <a:srgbClr val="0096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9275" y="2241675"/>
            <a:ext cx="632400" cy="6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6830538" y="2373150"/>
            <a:ext cx="4338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AMMs (“Automated Market Makers”)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Off-chain orderbook models still require market makers and central operators. Can be expensive and difficult to start.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AMMs allow anyone to start their own market </a:t>
            </a:r>
            <a:r>
              <a:rPr i="1" lang="en"/>
              <a:t>and</a:t>
            </a:r>
            <a:r>
              <a:rPr lang="en"/>
              <a:t> provide liquidity for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Market orders only and prone to high slippage. Sandwiching / frontrunning also possible, though mitigated. Requires retail volume to remain profitable.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850" y="1495225"/>
            <a:ext cx="3819450" cy="27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AMMs (“Automated Market Makers”)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Bancor popularized the concept, but handicapped by poor token model and hacks.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Uniswap built Bancor-style AMM as an open-source public good.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Balancer takes Uniswap model and extends it to indexes of tokens.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0" l="19727" r="20978" t="0"/>
          <a:stretch/>
        </p:blipFill>
        <p:spPr>
          <a:xfrm>
            <a:off x="4856825" y="2025850"/>
            <a:ext cx="3752223" cy="166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decentralized exchange?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WTF does decentralized mean?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Pre-Ethereum 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Visions of a Decentralized Future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On-Chain Orderbooks</a:t>
            </a:r>
            <a:endParaRPr/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liquidity providers to set their own quotes on-chain and route fills to the best quote.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also “wrap” other on-chain liquidity sources and turn them into reserves. Kyber now does 10% of Oasis and Uniswap volume.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Ensures that contract-fillable liquidity always available at cost of on-chain updates.</a:t>
            </a: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6142850" y="1152475"/>
            <a:ext cx="16596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Kyber Proxy</a:t>
            </a:r>
            <a:endParaRPr b="1"/>
          </a:p>
        </p:txBody>
      </p:sp>
      <p:sp>
        <p:nvSpPr>
          <p:cNvPr id="271" name="Google Shape;271;p32"/>
          <p:cNvSpPr/>
          <p:nvPr/>
        </p:nvSpPr>
        <p:spPr>
          <a:xfrm>
            <a:off x="5039150" y="2285400"/>
            <a:ext cx="11679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Reserve A</a:t>
            </a:r>
            <a:endParaRPr b="1"/>
          </a:p>
        </p:txBody>
      </p:sp>
      <p:sp>
        <p:nvSpPr>
          <p:cNvPr id="272" name="Google Shape;272;p32"/>
          <p:cNvSpPr/>
          <p:nvPr/>
        </p:nvSpPr>
        <p:spPr>
          <a:xfrm>
            <a:off x="7868725" y="2285400"/>
            <a:ext cx="11679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Uniswap Reserve</a:t>
            </a:r>
            <a:endParaRPr b="1"/>
          </a:p>
        </p:txBody>
      </p:sp>
      <p:sp>
        <p:nvSpPr>
          <p:cNvPr id="273" name="Google Shape;273;p32"/>
          <p:cNvSpPr/>
          <p:nvPr/>
        </p:nvSpPr>
        <p:spPr>
          <a:xfrm>
            <a:off x="6453938" y="2285400"/>
            <a:ext cx="11679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Reserve B</a:t>
            </a:r>
            <a:endParaRPr b="1"/>
          </a:p>
        </p:txBody>
      </p:sp>
      <p:sp>
        <p:nvSpPr>
          <p:cNvPr id="274" name="Google Shape;274;p32"/>
          <p:cNvSpPr/>
          <p:nvPr/>
        </p:nvSpPr>
        <p:spPr>
          <a:xfrm>
            <a:off x="7911100" y="3244600"/>
            <a:ext cx="11679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Uniswap</a:t>
            </a:r>
            <a:endParaRPr b="1"/>
          </a:p>
        </p:txBody>
      </p:sp>
      <p:cxnSp>
        <p:nvCxnSpPr>
          <p:cNvPr id="275" name="Google Shape;275;p32"/>
          <p:cNvCxnSpPr/>
          <p:nvPr/>
        </p:nvCxnSpPr>
        <p:spPr>
          <a:xfrm flipH="1">
            <a:off x="5723950" y="1797838"/>
            <a:ext cx="849900" cy="414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2"/>
          <p:cNvCxnSpPr/>
          <p:nvPr/>
        </p:nvCxnSpPr>
        <p:spPr>
          <a:xfrm>
            <a:off x="7480825" y="1797825"/>
            <a:ext cx="849900" cy="414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2"/>
          <p:cNvCxnSpPr/>
          <p:nvPr/>
        </p:nvCxnSpPr>
        <p:spPr>
          <a:xfrm>
            <a:off x="6972650" y="1837125"/>
            <a:ext cx="0" cy="336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2"/>
          <p:cNvCxnSpPr/>
          <p:nvPr/>
        </p:nvCxnSpPr>
        <p:spPr>
          <a:xfrm>
            <a:off x="8495050" y="2883200"/>
            <a:ext cx="0" cy="336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33"/>
          <p:cNvCxnSpPr/>
          <p:nvPr/>
        </p:nvCxnSpPr>
        <p:spPr>
          <a:xfrm flipH="1">
            <a:off x="351400" y="443275"/>
            <a:ext cx="7800" cy="4287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33"/>
          <p:cNvSpPr txBox="1"/>
          <p:nvPr/>
        </p:nvSpPr>
        <p:spPr>
          <a:xfrm>
            <a:off x="1238387" y="487875"/>
            <a:ext cx="733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AMM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2699137" y="235700"/>
            <a:ext cx="1414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On-Chain Orderbook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3">
            <a:alphaModFix/>
          </a:blip>
          <a:srcRect b="30623" l="9166" r="7277" t="30231"/>
          <a:stretch/>
        </p:blipFill>
        <p:spPr>
          <a:xfrm>
            <a:off x="1095275" y="897825"/>
            <a:ext cx="1019702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 rotWithShape="1">
          <a:blip r:embed="rId4">
            <a:alphaModFix/>
          </a:blip>
          <a:srcRect b="21928" l="0" r="0" t="19765"/>
          <a:stretch/>
        </p:blipFill>
        <p:spPr>
          <a:xfrm>
            <a:off x="2973046" y="897825"/>
            <a:ext cx="835800" cy="48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3"/>
          <p:cNvCxnSpPr/>
          <p:nvPr/>
        </p:nvCxnSpPr>
        <p:spPr>
          <a:xfrm>
            <a:off x="1605125" y="1289175"/>
            <a:ext cx="0" cy="365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9" name="Google Shape;2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1462" y="1728225"/>
            <a:ext cx="487325" cy="4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/>
          <p:nvPr/>
        </p:nvSpPr>
        <p:spPr>
          <a:xfrm>
            <a:off x="4549725" y="137575"/>
            <a:ext cx="1527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Off-chain Verticalized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6305225" y="137579"/>
            <a:ext cx="1414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Off-Chain Platform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6">
            <a:alphaModFix/>
          </a:blip>
          <a:srcRect b="24780" l="0" r="0" t="23465"/>
          <a:stretch/>
        </p:blipFill>
        <p:spPr>
          <a:xfrm>
            <a:off x="4666925" y="824178"/>
            <a:ext cx="1254015" cy="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7">
            <a:alphaModFix/>
          </a:blip>
          <a:srcRect b="26267" l="20233" r="23793" t="33408"/>
          <a:stretch/>
        </p:blipFill>
        <p:spPr>
          <a:xfrm>
            <a:off x="4666925" y="1215523"/>
            <a:ext cx="1254025" cy="38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8125" y="953863"/>
            <a:ext cx="908400" cy="5113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3"/>
          <p:cNvCxnSpPr/>
          <p:nvPr/>
        </p:nvCxnSpPr>
        <p:spPr>
          <a:xfrm>
            <a:off x="1658175" y="2253775"/>
            <a:ext cx="913800" cy="913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3"/>
          <p:cNvCxnSpPr/>
          <p:nvPr/>
        </p:nvCxnSpPr>
        <p:spPr>
          <a:xfrm>
            <a:off x="3423900" y="1928475"/>
            <a:ext cx="3300" cy="1064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3"/>
          <p:cNvCxnSpPr/>
          <p:nvPr/>
        </p:nvCxnSpPr>
        <p:spPr>
          <a:xfrm>
            <a:off x="4929075" y="1913925"/>
            <a:ext cx="0" cy="1093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3"/>
          <p:cNvCxnSpPr/>
          <p:nvPr/>
        </p:nvCxnSpPr>
        <p:spPr>
          <a:xfrm flipH="1">
            <a:off x="5563725" y="2039550"/>
            <a:ext cx="1207200" cy="1178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9" name="Google Shape;299;p33"/>
          <p:cNvPicPr preferRelativeResize="0"/>
          <p:nvPr/>
        </p:nvPicPr>
        <p:blipFill rotWithShape="1">
          <a:blip r:embed="rId9">
            <a:alphaModFix/>
          </a:blip>
          <a:srcRect b="58713" l="0" r="0" t="0"/>
          <a:stretch/>
        </p:blipFill>
        <p:spPr>
          <a:xfrm>
            <a:off x="2768850" y="3661812"/>
            <a:ext cx="1898066" cy="4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46150" y="3661825"/>
            <a:ext cx="1207200" cy="12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3423900" y="3166463"/>
            <a:ext cx="1583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Aggregation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 rotWithShape="1">
          <a:blip r:embed="rId11">
            <a:alphaModFix/>
          </a:blip>
          <a:srcRect b="34338" l="22393" r="21284" t="34120"/>
          <a:stretch/>
        </p:blipFill>
        <p:spPr>
          <a:xfrm>
            <a:off x="2788288" y="4211625"/>
            <a:ext cx="1859200" cy="67218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102150" y="5052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2016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102150" y="473057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Now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Theory</a:t>
            </a:r>
            <a:endParaRPr/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311700" y="1152475"/>
            <a:ext cx="39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invented by Ben Thompson.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Internet technologies allow aggregators to commoditize their suppliers and capture most value.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Think Expedia for flights, Amazon for suppliers, Facebook for news,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You want to be “above the API”, not “below the API”</a:t>
            </a:r>
            <a:endParaRPr/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700" y="1789175"/>
            <a:ext cx="4566900" cy="1959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Theory</a:t>
            </a:r>
            <a:endParaRPr/>
          </a:p>
        </p:txBody>
      </p:sp>
      <p:sp>
        <p:nvSpPr>
          <p:cNvPr id="317" name="Google Shape;317;p35"/>
          <p:cNvSpPr txBox="1"/>
          <p:nvPr>
            <p:ph idx="1" type="body"/>
          </p:nvPr>
        </p:nvSpPr>
        <p:spPr>
          <a:xfrm>
            <a:off x="311700" y="1152475"/>
            <a:ext cx="39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applied to DEXs, interfaces rule everything around to 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DEXs become “liquidity suppliers” and must solely compete on best prices / assets to survive.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DEX.AG and 1inch now comprise 4% of all DEX volume (from 0% two months ago)</a:t>
            </a:r>
            <a:endParaRPr/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275" y="1578025"/>
            <a:ext cx="3112853" cy="22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/>
        </p:nvSpPr>
        <p:spPr>
          <a:xfrm>
            <a:off x="5237125" y="4003975"/>
            <a:ext cx="2912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1inch Volume by Week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Theory</a:t>
            </a:r>
            <a:endParaRPr/>
          </a:p>
        </p:txBody>
      </p:sp>
      <p:sp>
        <p:nvSpPr>
          <p:cNvPr id="325" name="Google Shape;325;p36"/>
          <p:cNvSpPr txBox="1"/>
          <p:nvPr>
            <p:ph idx="1" type="body"/>
          </p:nvPr>
        </p:nvSpPr>
        <p:spPr>
          <a:xfrm>
            <a:off x="311700" y="1152475"/>
            <a:ext cx="39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applied to DEXs, interfaces rule everything around to 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DEXs become “liquidity suppliers” and must solely compete on best prices / assets to survive.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DEX.AG and 1inch now comprise 4% of all DEX volume (from 0% two months ago)</a:t>
            </a: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200" y="1317813"/>
            <a:ext cx="3772549" cy="250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Onwards?</a:t>
            </a:r>
            <a:endParaRPr/>
          </a:p>
        </p:txBody>
      </p:sp>
      <p:sp>
        <p:nvSpPr>
          <p:cNvPr id="332" name="Google Shape;332;p3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2 proliferation breaks many assumptions about DEXs today.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large and increasing % of DEX volume is being filled by or through contracts.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DEX volume still a long ways off from matching CEX volume. Need to focus on unique value props of DEX.</a:t>
            </a:r>
            <a:endParaRPr/>
          </a:p>
        </p:txBody>
      </p:sp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5663"/>
            <a:ext cx="4267200" cy="251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idx="4294967295" type="ctrTitle"/>
          </p:nvPr>
        </p:nvSpPr>
        <p:spPr>
          <a:xfrm>
            <a:off x="1043400" y="2267700"/>
            <a:ext cx="70572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Decentralized Exchange?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Centralized exchange hacks are rampant. Self-custody removes this concern.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Lack of KYC to serve all customers and all assets.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Programmatic</a:t>
            </a:r>
            <a:r>
              <a:rPr lang="en"/>
              <a:t> access to liquidity (“Money K’Nex”)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Enable longtail and ephemeral markets (Augur markets, NFTs, etc.).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3" name="Google Shape;73;p16"/>
          <p:cNvGraphicFramePr/>
          <p:nvPr/>
        </p:nvGraphicFramePr>
        <p:xfrm>
          <a:off x="5534550" y="112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{9E23BDE9-30DC-4D2A-88B1-8C61B65ACAB8}</a:tableStyleId>
              </a:tblPr>
              <a:tblGrid>
                <a:gridCol w="1648875"/>
                <a:gridCol w="1648875"/>
              </a:tblGrid>
              <a:tr h="68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Exchange</a:t>
                      </a:r>
                      <a:endParaRPr b="1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Amount Stolen</a:t>
                      </a:r>
                      <a:endParaRPr b="1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Mt. Gox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$700MM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Coincheck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$530MM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Bitfinex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$120MM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Binanace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$27MM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96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WTF does “decentralized” mean?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430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custody, asset listing, liquidity, and trade execution can all either be centralized or decentralized.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Different approaches have different trade-offs. Lumping all under “DEX” for this preso.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575" y="1332400"/>
            <a:ext cx="3056550" cy="30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8"/>
          <p:cNvCxnSpPr/>
          <p:nvPr/>
        </p:nvCxnSpPr>
        <p:spPr>
          <a:xfrm flipH="1">
            <a:off x="351400" y="443275"/>
            <a:ext cx="7800" cy="4287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63" y="123050"/>
            <a:ext cx="1223274" cy="57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8"/>
          <p:cNvCxnSpPr/>
          <p:nvPr/>
        </p:nvCxnSpPr>
        <p:spPr>
          <a:xfrm flipH="1">
            <a:off x="2134425" y="787200"/>
            <a:ext cx="1832100" cy="49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8"/>
          <p:cNvCxnSpPr/>
          <p:nvPr/>
        </p:nvCxnSpPr>
        <p:spPr>
          <a:xfrm>
            <a:off x="4999950" y="787200"/>
            <a:ext cx="1832100" cy="49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8"/>
          <p:cNvCxnSpPr/>
          <p:nvPr/>
        </p:nvCxnSpPr>
        <p:spPr>
          <a:xfrm>
            <a:off x="4487450" y="811500"/>
            <a:ext cx="0" cy="197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0" l="22788" r="20791" t="0"/>
          <a:stretch/>
        </p:blipFill>
        <p:spPr>
          <a:xfrm>
            <a:off x="858100" y="1392650"/>
            <a:ext cx="649885" cy="5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625" y="1541022"/>
            <a:ext cx="807975" cy="27917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1184125" y="96472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HTLC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6871" y="1403200"/>
            <a:ext cx="575926" cy="57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9750" y="1366234"/>
            <a:ext cx="649875" cy="6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4029038" y="964725"/>
            <a:ext cx="908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Native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8">
            <a:alphaModFix/>
          </a:blip>
          <a:srcRect b="30687" l="0" r="0" t="28231"/>
          <a:stretch/>
        </p:blipFill>
        <p:spPr>
          <a:xfrm>
            <a:off x="6052550" y="1514257"/>
            <a:ext cx="1105350" cy="45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9">
            <a:alphaModFix/>
          </a:blip>
          <a:srcRect b="31155" l="13800" r="11966" t="23082"/>
          <a:stretch/>
        </p:blipFill>
        <p:spPr>
          <a:xfrm>
            <a:off x="7324500" y="1514050"/>
            <a:ext cx="1105351" cy="4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6895425" y="1008900"/>
            <a:ext cx="1916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Ring Exchange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0600" y="6742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2011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0600" y="4730575"/>
            <a:ext cx="868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Now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HTLC 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>
                <a:solidFill>
                  <a:srgbClr val="FFFFFF"/>
                </a:solidFill>
              </a:rPr>
              <a:t>“Hash Time Locked Contracts”)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370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way to trustlessly perform atomic swaps of any two assets.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Terms are negotiated off-chain with counterparty. Simplified through platforms like Bisq and LocalBitcoins.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Expensive, slow, and inflexible, but robust and tested.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900" y="2019801"/>
            <a:ext cx="3829449" cy="168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 Exchanges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funds into a controlled address and wait for counterparty trade to come.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 really decentralized or trustless, but previously thought to avoid custody and therefore not be regulated as an exchange.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Volume declined since various KYC implementations and hacks.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100" y="1152475"/>
            <a:ext cx="2468679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exchange operations performed on-chain, thus open to all people and assets.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Custom blockchains (BitShares, Waves) built to handle throughput required.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Lack of native tokens means assets created through central custody or synthetics.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950" y="1224975"/>
            <a:ext cx="4267201" cy="26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